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5">
          <p15:clr>
            <a:srgbClr val="A4A3A4"/>
          </p15:clr>
        </p15:guide>
        <p15:guide id="2" pos="4359">
          <p15:clr>
            <a:srgbClr val="A4A3A4"/>
          </p15:clr>
        </p15:guide>
        <p15:guide id="3" pos="340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5" orient="horz"/>
        <p:guide pos="4359"/>
        <p:guide pos="340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88dc8b6f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88dc8b6f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88dc8b6fbd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88dc8b6fbd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88dc8b6fbd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88dc8b6fbd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8dc8b6fb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88dc8b6fb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88dc8b6fb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88dc8b6fb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88dc8b6fb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88dc8b6fb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8dc8b6fb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8dc8b6fb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88dc8b6fb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88dc8b6fb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8dc8b6fbd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8dc8b6fbd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8a0483c61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8a0483c61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5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74625" y="144475"/>
            <a:ext cx="44958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Team: 15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Text Summarization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Team members: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>
                <a:solidFill>
                  <a:schemeClr val="dk1"/>
                </a:solidFill>
              </a:rPr>
              <a:t>Faraz Ahmad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 sz="1800">
                <a:solidFill>
                  <a:schemeClr val="dk1"/>
                </a:solidFill>
              </a:rPr>
              <a:t>Tino Nguyen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426400" y="2603700"/>
            <a:ext cx="5717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</a:t>
            </a:r>
            <a:r>
              <a:rPr b="1" lang="en" sz="1800"/>
              <a:t>do not</a:t>
            </a:r>
            <a:r>
              <a:rPr lang="en" sz="1800"/>
              <a:t> have a chance to attend a meeting?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</a:t>
            </a:r>
            <a:r>
              <a:rPr b="1" lang="en" sz="1800"/>
              <a:t>do not</a:t>
            </a:r>
            <a:r>
              <a:rPr lang="en" sz="1800"/>
              <a:t> want to brief a meeting manually?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</a:t>
            </a:r>
            <a:r>
              <a:rPr b="1" lang="en" sz="1800"/>
              <a:t>do not</a:t>
            </a:r>
            <a:r>
              <a:rPr lang="en" sz="1800"/>
              <a:t> </a:t>
            </a:r>
            <a:r>
              <a:rPr lang="en" sz="1800"/>
              <a:t>desire</a:t>
            </a:r>
            <a:r>
              <a:rPr lang="en" sz="1800"/>
              <a:t> to sum up a meeting of gathering requirements by hand?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Let us help you. </a:t>
            </a:r>
            <a:r>
              <a:rPr b="1" lang="en" sz="1800"/>
              <a:t>We have a solution for that</a:t>
            </a:r>
            <a:endParaRPr b="1" sz="1800"/>
          </a:p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5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0" y="3317125"/>
            <a:ext cx="9045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34343"/>
                </a:solidFill>
              </a:rPr>
              <a:t>Thank you for listening.</a:t>
            </a:r>
            <a:endParaRPr b="1" sz="2400">
              <a:solidFill>
                <a:srgbClr val="434343"/>
              </a:solidFill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374625" y="144475"/>
            <a:ext cx="4495800" cy="27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Team: 15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34343"/>
                </a:solidFill>
              </a:rPr>
              <a:t>Text Summarization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Team members: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Faraz Ahmad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Tino Nguyen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58" name="Google Shape;15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5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b="9206" l="0" r="0" t="0"/>
          <a:stretch/>
        </p:blipFill>
        <p:spPr>
          <a:xfrm>
            <a:off x="783500" y="2902850"/>
            <a:ext cx="1918850" cy="18816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needs - Text summarization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0" y="2729925"/>
            <a:ext cx="2739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Absent from that meeting?</a:t>
            </a:r>
            <a:endParaRPr sz="160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4000" y="801775"/>
            <a:ext cx="1918850" cy="2359242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7177350" y="700300"/>
            <a:ext cx="151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Seller?</a:t>
            </a:r>
            <a:endParaRPr sz="18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02338" y="940425"/>
            <a:ext cx="4475013" cy="251718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5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r>
              <a:rPr lang="en"/>
              <a:t> - Expanded - Text summarization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7600" y="772700"/>
            <a:ext cx="3679176" cy="2360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6550" y="1888575"/>
            <a:ext cx="3570600" cy="25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5147475" y="3133500"/>
            <a:ext cx="367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Overview a book</a:t>
            </a:r>
            <a:endParaRPr sz="1800"/>
          </a:p>
        </p:txBody>
      </p:sp>
      <p:sp>
        <p:nvSpPr>
          <p:cNvPr id="79" name="Google Shape;79;p15"/>
          <p:cNvSpPr txBox="1"/>
          <p:nvPr/>
        </p:nvSpPr>
        <p:spPr>
          <a:xfrm>
            <a:off x="386550" y="4433225"/>
            <a:ext cx="357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Key </a:t>
            </a:r>
            <a:r>
              <a:rPr lang="en" sz="1800"/>
              <a:t>notes</a:t>
            </a:r>
            <a:r>
              <a:rPr lang="en" sz="1800"/>
              <a:t> for a lesson</a:t>
            </a:r>
            <a:endParaRPr sz="1800"/>
          </a:p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5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</a:t>
            </a:r>
            <a:r>
              <a:rPr lang="en"/>
              <a:t> - Text summarization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6450" y="624400"/>
            <a:ext cx="1545400" cy="15454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507325" y="3411675"/>
            <a:ext cx="4659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3 ~ </a:t>
            </a:r>
            <a:r>
              <a:rPr lang="en" sz="1800"/>
              <a:t>4 weeks for development - beta version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4 weeks - M</a:t>
            </a:r>
            <a:r>
              <a:rPr lang="en" sz="1800"/>
              <a:t>arket testing phase</a:t>
            </a:r>
            <a:endParaRPr sz="1800"/>
          </a:p>
        </p:txBody>
      </p:sp>
      <p:sp>
        <p:nvSpPr>
          <p:cNvPr id="89" name="Google Shape;89;p16"/>
          <p:cNvSpPr txBox="1"/>
          <p:nvPr/>
        </p:nvSpPr>
        <p:spPr>
          <a:xfrm>
            <a:off x="671225" y="2919075"/>
            <a:ext cx="4495800" cy="4926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Timeline</a:t>
            </a:r>
            <a:endParaRPr sz="2000"/>
          </a:p>
        </p:txBody>
      </p:sp>
      <p:sp>
        <p:nvSpPr>
          <p:cNvPr id="90" name="Google Shape;90;p16"/>
          <p:cNvSpPr txBox="1"/>
          <p:nvPr/>
        </p:nvSpPr>
        <p:spPr>
          <a:xfrm>
            <a:off x="600975" y="1409875"/>
            <a:ext cx="4495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Summarize conversations, notes, text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ChatGPT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PHP - L</a:t>
            </a:r>
            <a:r>
              <a:rPr lang="en" sz="1800"/>
              <a:t>aravel</a:t>
            </a:r>
            <a:endParaRPr sz="1800"/>
          </a:p>
        </p:txBody>
      </p:sp>
      <p:sp>
        <p:nvSpPr>
          <p:cNvPr id="91" name="Google Shape;91;p16"/>
          <p:cNvSpPr txBox="1"/>
          <p:nvPr/>
        </p:nvSpPr>
        <p:spPr>
          <a:xfrm>
            <a:off x="671225" y="917275"/>
            <a:ext cx="4495800" cy="4926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Technical</a:t>
            </a:r>
            <a:endParaRPr sz="2000"/>
          </a:p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50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 channels</a:t>
            </a:r>
            <a:r>
              <a:rPr lang="en"/>
              <a:t> - Text summarization</a:t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725" y="1100600"/>
            <a:ext cx="1408600" cy="140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659775" y="694625"/>
            <a:ext cx="1408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Internal</a:t>
            </a:r>
            <a:endParaRPr sz="1800"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6350" y="827325"/>
            <a:ext cx="3052624" cy="171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 rotWithShape="1">
          <a:blip r:embed="rId6">
            <a:alphaModFix/>
          </a:blip>
          <a:srcRect b="0" l="23065" r="19542" t="0"/>
          <a:stretch/>
        </p:blipFill>
        <p:spPr>
          <a:xfrm>
            <a:off x="1896625" y="2509200"/>
            <a:ext cx="3414851" cy="222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/>
          <p:nvPr/>
        </p:nvSpPr>
        <p:spPr>
          <a:xfrm>
            <a:off x="6751325" y="2457500"/>
            <a:ext cx="197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Digital Marketing</a:t>
            </a:r>
            <a:endParaRPr sz="1800"/>
          </a:p>
        </p:txBody>
      </p:sp>
      <p:sp>
        <p:nvSpPr>
          <p:cNvPr id="104" name="Google Shape;104;p17"/>
          <p:cNvSpPr txBox="1"/>
          <p:nvPr/>
        </p:nvSpPr>
        <p:spPr>
          <a:xfrm>
            <a:off x="5311475" y="4419200"/>
            <a:ext cx="167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Partnerships</a:t>
            </a:r>
            <a:endParaRPr sz="1800"/>
          </a:p>
        </p:txBody>
      </p:sp>
      <p:sp>
        <p:nvSpPr>
          <p:cNvPr id="105" name="Google Shape;10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5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Structure </a:t>
            </a:r>
            <a:r>
              <a:rPr lang="en"/>
              <a:t>- Text summarization</a:t>
            </a:r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600975" y="3411675"/>
            <a:ext cx="4495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Development (30%)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Implementation (30%)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Marketing (30%)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Operation (10%)</a:t>
            </a:r>
            <a:endParaRPr sz="1800"/>
          </a:p>
        </p:txBody>
      </p:sp>
      <p:sp>
        <p:nvSpPr>
          <p:cNvPr id="113" name="Google Shape;113;p18"/>
          <p:cNvSpPr txBox="1"/>
          <p:nvPr/>
        </p:nvSpPr>
        <p:spPr>
          <a:xfrm>
            <a:off x="671225" y="2919075"/>
            <a:ext cx="4495800" cy="4926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External</a:t>
            </a:r>
            <a:endParaRPr sz="2000"/>
          </a:p>
        </p:txBody>
      </p:sp>
      <p:sp>
        <p:nvSpPr>
          <p:cNvPr id="114" name="Google Shape;114;p18"/>
          <p:cNvSpPr txBox="1"/>
          <p:nvPr/>
        </p:nvSpPr>
        <p:spPr>
          <a:xfrm>
            <a:off x="600975" y="1409875"/>
            <a:ext cx="4495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Development (60%)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Implementation (30%)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Operation (10%)</a:t>
            </a:r>
            <a:endParaRPr sz="1800"/>
          </a:p>
        </p:txBody>
      </p:sp>
      <p:sp>
        <p:nvSpPr>
          <p:cNvPr id="115" name="Google Shape;115;p18"/>
          <p:cNvSpPr txBox="1"/>
          <p:nvPr/>
        </p:nvSpPr>
        <p:spPr>
          <a:xfrm>
            <a:off x="671225" y="917275"/>
            <a:ext cx="4495800" cy="4926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Internal</a:t>
            </a:r>
            <a:endParaRPr sz="2000"/>
          </a:p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5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Revenue</a:t>
            </a:r>
            <a:r>
              <a:rPr lang="en"/>
              <a:t> - Text summarization</a:t>
            </a:r>
            <a:endParaRPr/>
          </a:p>
        </p:txBody>
      </p:sp>
      <p:sp>
        <p:nvSpPr>
          <p:cNvPr id="123" name="Google Shape;123;p19"/>
          <p:cNvSpPr/>
          <p:nvPr/>
        </p:nvSpPr>
        <p:spPr>
          <a:xfrm>
            <a:off x="3254700" y="1982475"/>
            <a:ext cx="1849800" cy="1334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Revenue</a:t>
            </a:r>
            <a:endParaRPr b="1" sz="2000"/>
          </a:p>
        </p:txBody>
      </p:sp>
      <p:sp>
        <p:nvSpPr>
          <p:cNvPr id="124" name="Google Shape;124;p19"/>
          <p:cNvSpPr/>
          <p:nvPr/>
        </p:nvSpPr>
        <p:spPr>
          <a:xfrm>
            <a:off x="780500" y="1057725"/>
            <a:ext cx="1767900" cy="38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Lifetime license</a:t>
            </a:r>
            <a:endParaRPr sz="1800"/>
          </a:p>
        </p:txBody>
      </p:sp>
      <p:sp>
        <p:nvSpPr>
          <p:cNvPr id="125" name="Google Shape;125;p19"/>
          <p:cNvSpPr/>
          <p:nvPr/>
        </p:nvSpPr>
        <p:spPr>
          <a:xfrm>
            <a:off x="780500" y="3890525"/>
            <a:ext cx="1767900" cy="38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Monthly fee</a:t>
            </a:r>
            <a:endParaRPr sz="1800"/>
          </a:p>
        </p:txBody>
      </p:sp>
      <p:sp>
        <p:nvSpPr>
          <p:cNvPr id="126" name="Google Shape;126;p19"/>
          <p:cNvSpPr/>
          <p:nvPr/>
        </p:nvSpPr>
        <p:spPr>
          <a:xfrm>
            <a:off x="5901450" y="3890525"/>
            <a:ext cx="1443900" cy="38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Yearly</a:t>
            </a:r>
            <a:r>
              <a:rPr lang="en" sz="1800">
                <a:solidFill>
                  <a:schemeClr val="dk1"/>
                </a:solidFill>
              </a:rPr>
              <a:t> fee</a:t>
            </a:r>
            <a:endParaRPr sz="1800"/>
          </a:p>
        </p:txBody>
      </p:sp>
      <p:sp>
        <p:nvSpPr>
          <p:cNvPr id="127" name="Google Shape;127;p19"/>
          <p:cNvSpPr/>
          <p:nvPr/>
        </p:nvSpPr>
        <p:spPr>
          <a:xfrm>
            <a:off x="6702200" y="2458575"/>
            <a:ext cx="2082000" cy="38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On-demand</a:t>
            </a:r>
            <a:r>
              <a:rPr lang="en" sz="1800">
                <a:solidFill>
                  <a:schemeClr val="dk1"/>
                </a:solidFill>
              </a:rPr>
              <a:t> fee</a:t>
            </a:r>
            <a:endParaRPr sz="1800"/>
          </a:p>
        </p:txBody>
      </p:sp>
      <p:sp>
        <p:nvSpPr>
          <p:cNvPr id="128" name="Google Shape;128;p19"/>
          <p:cNvSpPr/>
          <p:nvPr/>
        </p:nvSpPr>
        <p:spPr>
          <a:xfrm>
            <a:off x="5582400" y="948475"/>
            <a:ext cx="2082000" cy="38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Integration license</a:t>
            </a:r>
            <a:endParaRPr sz="1800"/>
          </a:p>
        </p:txBody>
      </p:sp>
      <p:cxnSp>
        <p:nvCxnSpPr>
          <p:cNvPr id="129" name="Google Shape;129;p19"/>
          <p:cNvCxnSpPr>
            <a:stCxn id="124" idx="3"/>
            <a:endCxn id="123" idx="1"/>
          </p:cNvCxnSpPr>
          <p:nvPr/>
        </p:nvCxnSpPr>
        <p:spPr>
          <a:xfrm>
            <a:off x="2548400" y="1248975"/>
            <a:ext cx="977100" cy="92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9"/>
          <p:cNvCxnSpPr>
            <a:stCxn id="125" idx="3"/>
            <a:endCxn id="123" idx="3"/>
          </p:cNvCxnSpPr>
          <p:nvPr/>
        </p:nvCxnSpPr>
        <p:spPr>
          <a:xfrm flipH="1" rot="10800000">
            <a:off x="2548400" y="3121775"/>
            <a:ext cx="977100" cy="96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9"/>
          <p:cNvCxnSpPr>
            <a:stCxn id="128" idx="1"/>
            <a:endCxn id="123" idx="7"/>
          </p:cNvCxnSpPr>
          <p:nvPr/>
        </p:nvCxnSpPr>
        <p:spPr>
          <a:xfrm flipH="1">
            <a:off x="4833600" y="1139725"/>
            <a:ext cx="748800" cy="103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9"/>
          <p:cNvCxnSpPr>
            <a:stCxn id="127" idx="1"/>
            <a:endCxn id="123" idx="6"/>
          </p:cNvCxnSpPr>
          <p:nvPr/>
        </p:nvCxnSpPr>
        <p:spPr>
          <a:xfrm rot="10800000">
            <a:off x="5104400" y="2649825"/>
            <a:ext cx="159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9"/>
          <p:cNvCxnSpPr>
            <a:stCxn id="126" idx="1"/>
            <a:endCxn id="123" idx="5"/>
          </p:cNvCxnSpPr>
          <p:nvPr/>
        </p:nvCxnSpPr>
        <p:spPr>
          <a:xfrm rot="10800000">
            <a:off x="4833750" y="3121775"/>
            <a:ext cx="1067700" cy="96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5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233650" y="707600"/>
            <a:ext cx="8520600" cy="38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000"/>
              <a:t>**Meeting Agenda Summary: Daily Scrum Call**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000"/>
              <a:t>1. **Introduction:** The Scrum Master opens the meeting and reminds participants to keep their updates concise.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000"/>
              <a:t>2. **Developer 1 (Dev1):** Dev1 reports completing the login functionality for the user module and plans to work on user registration today. No blockers.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000"/>
              <a:t>3. **Developer 2 (Dev2):** Dev2 shares progress on the product search feature, mentioning they're close to finishing the backend logic and will integrate it with the frontend today. No blockers.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000"/>
              <a:t>4. **Developer 3 (Dev3):** Dev3 mentions finishing bug fixes for payment gateway integration and focuses on performance optimizations for the checkout process today. No blockers.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000"/>
              <a:t>5. **Developer 4 (Dev4):** Dev4 reports a blocker, requesting access to the testing environment, which is pending approval.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000"/>
              <a:t>6. **Product Owner (PO):** The Product Owner discusses receiving valuable user feedback and plans to schedule a meeting later to discuss and prioritize necessary changes.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000"/>
              <a:t>7. **QA Lead (QA):** QA provides a brief update, stating that testing of recent feature updates has started, and no critical issues have been found.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" sz="1000"/>
              <a:t>8. **Dev1's Absence:** Dev1 informs the team about their upcoming absence for a conference for the next two days and assigns Dev2 as the backup in case of urgent issues.</a:t>
            </a:r>
            <a:endParaRPr sz="1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rPr lang="en" sz="1000"/>
              <a:t>9. **Conclusion:** The Scrum Master concludes the meeting, encouraging the team to reach out if any blockers or issues arise and wishes everyone a productive day.</a:t>
            </a:r>
            <a:endParaRPr sz="1000"/>
          </a:p>
        </p:txBody>
      </p:sp>
      <p:sp>
        <p:nvSpPr>
          <p:cNvPr id="141" name="Google Shape;141;p20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Sample input</a:t>
            </a:r>
            <a:r>
              <a:rPr lang="en"/>
              <a:t> - Text summarization</a:t>
            </a:r>
            <a:endParaRPr/>
          </a:p>
        </p:txBody>
      </p:sp>
      <p:sp>
        <p:nvSpPr>
          <p:cNvPr id="142" name="Google Shape;14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50" y="0"/>
            <a:ext cx="9180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225850" y="738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During the daily scrum call, the team members provide updates on their progress and plans. </a:t>
            </a:r>
            <a:r>
              <a:rPr b="1" lang="en" sz="1500"/>
              <a:t>Developer 1</a:t>
            </a:r>
            <a:r>
              <a:rPr lang="en" sz="1500"/>
              <a:t> finished implementing the login functionality and will work on user registration. </a:t>
            </a:r>
            <a:r>
              <a:rPr b="1" lang="en" sz="1500"/>
              <a:t>Developer 2</a:t>
            </a:r>
            <a:r>
              <a:rPr lang="en" sz="1500"/>
              <a:t> has made progress on the product search feature and will integrate it with the frontend. </a:t>
            </a:r>
            <a:r>
              <a:rPr b="1" lang="en" sz="1500"/>
              <a:t>Developer 3</a:t>
            </a:r>
            <a:r>
              <a:rPr lang="en" sz="1500"/>
              <a:t> completed bug fixes for the payment gateway integration and will focus on performance optimizations for the checkout process. </a:t>
            </a:r>
            <a:r>
              <a:rPr b="1" lang="en" sz="1500"/>
              <a:t>Developer 4</a:t>
            </a:r>
            <a:r>
              <a:rPr lang="en" sz="1500"/>
              <a:t> is facing a blocker and needs access to the testing environment. </a:t>
            </a:r>
            <a:r>
              <a:rPr b="1" lang="en" sz="1500"/>
              <a:t>The Scrum Master</a:t>
            </a:r>
            <a:r>
              <a:rPr lang="en" sz="1500"/>
              <a:t> will follow up on the request. </a:t>
            </a:r>
            <a:r>
              <a:rPr b="1" lang="en" sz="1500"/>
              <a:t>The Product Owner</a:t>
            </a:r>
            <a:r>
              <a:rPr lang="en" sz="1500"/>
              <a:t> will schedule a meeting to discuss user feedback and prioritize changes. </a:t>
            </a:r>
            <a:r>
              <a:rPr b="1" lang="en" sz="1500"/>
              <a:t>The QA team</a:t>
            </a:r>
            <a:r>
              <a:rPr lang="en" sz="1500"/>
              <a:t> has started testing the latest feature updates without finding any critical issues. </a:t>
            </a:r>
            <a:r>
              <a:rPr b="1" lang="en" sz="1500"/>
              <a:t>Developer 1</a:t>
            </a:r>
            <a:r>
              <a:rPr lang="en" sz="1500"/>
              <a:t> will be out of the office for the next two days, and</a:t>
            </a:r>
            <a:r>
              <a:rPr b="1" lang="en" sz="1500"/>
              <a:t> Developer 2</a:t>
            </a:r>
            <a:r>
              <a:rPr lang="en" sz="1500"/>
              <a:t> will cover for them during that time. </a:t>
            </a:r>
            <a:r>
              <a:rPr b="1" lang="en" sz="1500"/>
              <a:t>The Scrum Master</a:t>
            </a:r>
            <a:r>
              <a:rPr lang="en" sz="1500"/>
              <a:t> concludes the call, encouraging everyone to have a productive day.</a:t>
            </a:r>
            <a:endParaRPr sz="1500"/>
          </a:p>
        </p:txBody>
      </p:sp>
      <p:sp>
        <p:nvSpPr>
          <p:cNvPr id="149" name="Google Shape;149;p21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Output - Text summarization</a:t>
            </a:r>
            <a:endParaRPr/>
          </a:p>
        </p:txBody>
      </p:sp>
      <p:sp>
        <p:nvSpPr>
          <p:cNvPr id="150" name="Google Shape;15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